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6" r:id="rId2"/>
    <p:sldId id="279" r:id="rId3"/>
    <p:sldId id="322" r:id="rId4"/>
    <p:sldId id="323" r:id="rId5"/>
    <p:sldId id="329" r:id="rId6"/>
    <p:sldId id="330" r:id="rId7"/>
    <p:sldId id="331" r:id="rId8"/>
    <p:sldId id="332" r:id="rId9"/>
    <p:sldId id="334" r:id="rId10"/>
    <p:sldId id="335" r:id="rId11"/>
    <p:sldId id="336" r:id="rId12"/>
    <p:sldId id="337" r:id="rId13"/>
    <p:sldId id="284" r:id="rId14"/>
    <p:sldId id="319" r:id="rId15"/>
    <p:sldId id="320" r:id="rId16"/>
    <p:sldId id="321" r:id="rId17"/>
    <p:sldId id="318" r:id="rId18"/>
    <p:sldId id="328" r:id="rId19"/>
    <p:sldId id="317" r:id="rId20"/>
    <p:sldId id="314" r:id="rId21"/>
    <p:sldId id="315"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11-11-2021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hyperlink" Target="https://github.com/soyuztechnologies/LamResearchS4HANA/blob/master/ABAP%20on%20HANA/Day%2014/CDS%20Table%20Function.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tiff"/><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4.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14/CDS%20Security.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14</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06039"/>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7539181" y="3854489"/>
            <a:ext cx="3989285" cy="26634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we need CDS Table Function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93069" y="971293"/>
            <a:ext cx="10253533"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But: no access to specific HANA features</a:t>
            </a:r>
            <a:br>
              <a:rPr lang="en-US" sz="1800" kern="0" dirty="0">
                <a:solidFill>
                  <a:schemeClr val="bg1"/>
                </a:solidFill>
                <a:ea typeface="Arial Unicode MS" pitchFamily="34" charset="-128"/>
                <a:cs typeface="Arial Unicode MS" pitchFamily="34" charset="-128"/>
              </a:rPr>
            </a:br>
            <a:endParaRPr lang="en-US"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Required: </a:t>
            </a:r>
            <a:r>
              <a:rPr lang="en-US" sz="1800" dirty="0">
                <a:solidFill>
                  <a:schemeClr val="bg1"/>
                </a:solidFill>
              </a:rPr>
              <a:t>Some scenarios require selective measure </a:t>
            </a:r>
            <a:r>
              <a:rPr lang="en-US" sz="1800" kern="0" dirty="0">
                <a:solidFill>
                  <a:schemeClr val="bg1"/>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201968471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Necessary part of CDS Table Function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1212" y="1521424"/>
            <a:ext cx="3416000" cy="1369606"/>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Return Parameter</a:t>
            </a:r>
            <a:endParaRPr lang="en-GB" sz="1800" kern="0" dirty="0">
              <a:solidFill>
                <a:schemeClr val="bg1"/>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chemeClr val="bg1"/>
                </a:solidFill>
                <a:ea typeface="Arial Unicode MS" pitchFamily="34" charset="-128"/>
                <a:cs typeface="Arial Unicode MS" pitchFamily="34" charset="-128"/>
              </a:rPr>
              <a:t>Reference to implementing method</a:t>
            </a:r>
            <a:endParaRPr lang="en-GB" sz="1800" b="1" kern="0" dirty="0">
              <a:solidFill>
                <a:schemeClr val="bg1"/>
              </a:solidFill>
              <a:ea typeface="Arial Narrow" charset="0"/>
              <a:cs typeface="Arial Narrow" charset="0"/>
            </a:endParaRPr>
          </a:p>
        </p:txBody>
      </p:sp>
      <p:sp>
        <p:nvSpPr>
          <p:cNvPr id="7" name="TextBox 6"/>
          <p:cNvSpPr txBox="1"/>
          <p:nvPr/>
        </p:nvSpPr>
        <p:spPr>
          <a:xfrm>
            <a:off x="493881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AMDP Implementation</a:t>
            </a:r>
          </a:p>
        </p:txBody>
      </p:sp>
      <p:sp>
        <p:nvSpPr>
          <p:cNvPr id="8" name="TextBox 7"/>
          <p:cNvSpPr txBox="1"/>
          <p:nvPr/>
        </p:nvSpPr>
        <p:spPr>
          <a:xfrm>
            <a:off x="861029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Runs stored SQL-script procedure generated from AMDP on database tables</a:t>
            </a:r>
          </a:p>
        </p:txBody>
      </p:sp>
      <p:sp>
        <p:nvSpPr>
          <p:cNvPr id="9" name="Oval 8"/>
          <p:cNvSpPr/>
          <p:nvPr/>
        </p:nvSpPr>
        <p:spPr bwMode="gray">
          <a:xfrm>
            <a:off x="712782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0" name="Group 9"/>
          <p:cNvGrpSpPr/>
          <p:nvPr/>
        </p:nvGrpSpPr>
        <p:grpSpPr>
          <a:xfrm>
            <a:off x="8615967" y="2802953"/>
            <a:ext cx="2652098" cy="2652098"/>
            <a:chOff x="1754187" y="3734594"/>
            <a:chExt cx="2209800" cy="2209800"/>
          </a:xfrm>
        </p:grpSpPr>
        <p:sp>
          <p:nvSpPr>
            <p:cNvPr id="12" name="Oval 11"/>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3" name="Oval 12"/>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646772"/>
                  </a:solidFill>
                  <a:latin typeface="Arial Narrow" charset="0"/>
                  <a:ea typeface="Arial Narrow" charset="0"/>
                  <a:cs typeface="Arial Narrow" charset="0"/>
                </a:rPr>
                <a:t>SAP HANA Database</a:t>
              </a:r>
            </a:p>
          </p:txBody>
        </p:sp>
      </p:grpSp>
      <p:sp>
        <p:nvSpPr>
          <p:cNvPr id="14" name="Oval 13"/>
          <p:cNvSpPr/>
          <p:nvPr/>
        </p:nvSpPr>
        <p:spPr bwMode="gray">
          <a:xfrm>
            <a:off x="344902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5" name="Group 14"/>
          <p:cNvGrpSpPr/>
          <p:nvPr/>
        </p:nvGrpSpPr>
        <p:grpSpPr>
          <a:xfrm>
            <a:off x="1117505" y="3201618"/>
            <a:ext cx="2709707" cy="2709707"/>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DCD472"/>
                  </a:solidFill>
                  <a:latin typeface="Arial Narrow" charset="0"/>
                  <a:ea typeface="Arial Narrow" charset="0"/>
                  <a:cs typeface="Arial Narrow" charset="0"/>
                </a:rPr>
                <a:t>DDL Source</a:t>
              </a:r>
            </a:p>
          </p:txBody>
        </p:sp>
      </p:grpSp>
      <p:grpSp>
        <p:nvGrpSpPr>
          <p:cNvPr id="18" name="Group 17"/>
          <p:cNvGrpSpPr/>
          <p:nvPr/>
        </p:nvGrpSpPr>
        <p:grpSpPr>
          <a:xfrm>
            <a:off x="4829069" y="2235726"/>
            <a:ext cx="2742565" cy="2742565"/>
            <a:chOff x="-227013" y="3985419"/>
            <a:chExt cx="2743200" cy="2743200"/>
          </a:xfrm>
        </p:grpSpPr>
        <p:sp>
          <p:nvSpPr>
            <p:cNvPr id="19" name="Oval 1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20" name="Oval 1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chemeClr val="bg1"/>
                  </a:solidFill>
                  <a:latin typeface="Arial Narrow" charset="0"/>
                  <a:ea typeface="Arial Narrow" charset="0"/>
                  <a:cs typeface="Arial Narrow" charset="0"/>
                </a:rPr>
                <a:t>ABAP Managed Database Procedure</a:t>
              </a:r>
            </a:p>
          </p:txBody>
        </p:sp>
      </p:grpSp>
      <p:sp>
        <p:nvSpPr>
          <p:cNvPr id="21" name="TextBox 20"/>
          <p:cNvSpPr txBox="1"/>
          <p:nvPr/>
        </p:nvSpPr>
        <p:spPr>
          <a:xfrm>
            <a:off x="529812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403569074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Free Vector | Businessman entrepreneur working at office 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728" y="2838808"/>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Key Feature of Table Function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26805" y="1148896"/>
            <a:ext cx="10856812"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are implemented in HANA SQLScript via AMDP methods</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Signature is defined in DDL source (importing parameters and return columns)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chemeClr val="bg1"/>
              </a:solidFill>
              <a:ea typeface="Arial Unicode MS" pitchFamily="34" charset="-128"/>
              <a:cs typeface="Arial Unicode MS" pitchFamily="34" charset="-128"/>
            </a:endParaRPr>
          </a:p>
        </p:txBody>
      </p:sp>
      <p:sp>
        <p:nvSpPr>
          <p:cNvPr id="7" name="Rectangle 6"/>
          <p:cNvSpPr/>
          <p:nvPr/>
        </p:nvSpPr>
        <p:spPr>
          <a:xfrm>
            <a:off x="2501800" y="5186910"/>
            <a:ext cx="4128253" cy="707886"/>
          </a:xfrm>
          <a:prstGeom prst="rect">
            <a:avLst/>
          </a:prstGeom>
        </p:spPr>
        <p:txBody>
          <a:bodyPr wrap="square">
            <a:spAutoFit/>
          </a:bodyPr>
          <a:lstStyle/>
          <a:p>
            <a:r>
              <a:rPr lang="en-US" sz="2000" kern="0" dirty="0">
                <a:solidFill>
                  <a:schemeClr val="bg1"/>
                </a:solidFill>
                <a:ea typeface="Arial Unicode MS" pitchFamily="34" charset="-128"/>
                <a:cs typeface="Arial Unicode MS" pitchFamily="34" charset="-128"/>
                <a:sym typeface="Wingdings" panose="05000000000000000000" pitchFamily="2" charset="2"/>
              </a:rPr>
              <a:t>Exercise </a:t>
            </a:r>
            <a:endParaRPr lang="en-US" sz="2000" dirty="0">
              <a:solidFill>
                <a:schemeClr val="bg1"/>
              </a:solidFill>
            </a:endParaRPr>
          </a:p>
          <a:p>
            <a:r>
              <a:rPr lang="en-US" sz="2000" dirty="0">
                <a:solidFill>
                  <a:schemeClr val="bg1"/>
                </a:solidFill>
                <a:hlinkClick r:id="rId4"/>
              </a:rPr>
              <a:t>CDS Table Function Code</a:t>
            </a:r>
            <a:endParaRPr lang="en-US" sz="2000" dirty="0">
              <a:solidFill>
                <a:schemeClr val="bg1"/>
              </a:solidFill>
            </a:endParaRPr>
          </a:p>
        </p:txBody>
      </p:sp>
      <p:cxnSp>
        <p:nvCxnSpPr>
          <p:cNvPr id="9" name="Straight Connector 8">
            <a:extLst>
              <a:ext uri="{FF2B5EF4-FFF2-40B4-BE49-F238E27FC236}">
                <a16:creationId xmlns="" xmlns:a16="http://schemas.microsoft.com/office/drawing/2014/main" id="{A647AA67-6DD7-4570-BBB1-A750F7A29B1E}"/>
              </a:ext>
            </a:extLst>
          </p:cNvPr>
          <p:cNvCxnSpPr/>
          <p:nvPr/>
        </p:nvCxnSpPr>
        <p:spPr>
          <a:xfrm>
            <a:off x="788299" y="4805721"/>
            <a:ext cx="7518399"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2" descr="Man Working On Computer Cartoon Vector Clipart - FriendlyStock | Cartoon  clip art, Computer cartoon,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206" y="5133582"/>
            <a:ext cx="1307306" cy="130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48603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Embedded Analytics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261765" y="1007310"/>
            <a:ext cx="11345016" cy="923330"/>
          </a:xfrm>
          <a:prstGeom prst="rect">
            <a:avLst/>
          </a:prstGeom>
        </p:spPr>
        <p:txBody>
          <a:bodyPr wrap="square">
            <a:spAutoFit/>
          </a:bodyPr>
          <a:lstStyle/>
          <a:p>
            <a:r>
              <a:rPr lang="en-US" sz="1800" dirty="0">
                <a:solidFill>
                  <a:schemeClr val="bg1"/>
                </a:solidFill>
                <a:latin typeface="arial" panose="020B0604020202020204" pitchFamily="34" charset="0"/>
              </a:rPr>
              <a:t>The </a:t>
            </a:r>
            <a:r>
              <a:rPr lang="en-US" sz="1800" b="1" dirty="0">
                <a:solidFill>
                  <a:schemeClr val="bg1"/>
                </a:solidFill>
                <a:latin typeface="arial" panose="020B0604020202020204" pitchFamily="34" charset="0"/>
              </a:rPr>
              <a:t>embedded analytics</a:t>
            </a:r>
            <a:r>
              <a:rPr lang="en-US" sz="1800" dirty="0">
                <a:solidFill>
                  <a:schemeClr val="bg1"/>
                </a:solidFill>
                <a:latin typeface="arial" panose="020B0604020202020204" pitchFamily="34" charset="0"/>
              </a:rPr>
              <a:t> in SAP </a:t>
            </a:r>
            <a:r>
              <a:rPr lang="en-US" sz="1800" b="1" dirty="0">
                <a:solidFill>
                  <a:schemeClr val="bg1"/>
                </a:solidFill>
                <a:latin typeface="arial" panose="020B0604020202020204" pitchFamily="34" charset="0"/>
              </a:rPr>
              <a:t>S</a:t>
            </a:r>
            <a:r>
              <a:rPr lang="en-US" sz="1800" dirty="0">
                <a:solidFill>
                  <a:schemeClr val="bg1"/>
                </a:solidFill>
                <a:latin typeface="arial" panose="020B0604020202020204" pitchFamily="34" charset="0"/>
              </a:rPr>
              <a:t>/</a:t>
            </a:r>
            <a:r>
              <a:rPr lang="en-US" sz="1800" b="1" dirty="0">
                <a:solidFill>
                  <a:schemeClr val="bg1"/>
                </a:solidFill>
                <a:latin typeface="arial" panose="020B0604020202020204" pitchFamily="34" charset="0"/>
              </a:rPr>
              <a:t>4HANA</a:t>
            </a:r>
            <a:r>
              <a:rPr lang="en-US" sz="1800" dirty="0">
                <a:solidFill>
                  <a:schemeClr val="bg1"/>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sz="1800" dirty="0">
              <a:solidFill>
                <a:schemeClr val="bg1"/>
              </a:solidFill>
            </a:endParaRPr>
          </a:p>
        </p:txBody>
      </p:sp>
      <p:pic>
        <p:nvPicPr>
          <p:cNvPr id="7"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Query Browser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44558" y="1067596"/>
            <a:ext cx="11264348"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Query Browser</a:t>
            </a:r>
            <a:r>
              <a:rPr lang="en-US" sz="1800" dirty="0">
                <a:solidFill>
                  <a:schemeClr val="bg1"/>
                </a:solidFill>
              </a:rPr>
              <a:t> is an SAP </a:t>
            </a:r>
            <a:r>
              <a:rPr lang="en-US" sz="1800" b="1" dirty="0">
                <a:solidFill>
                  <a:schemeClr val="bg1"/>
                </a:solidFill>
              </a:rPr>
              <a:t>fiori</a:t>
            </a:r>
            <a:r>
              <a:rPr lang="en-US" sz="1800" dirty="0">
                <a:solidFill>
                  <a:schemeClr val="bg1"/>
                </a:solidFill>
              </a:rPr>
              <a:t> application which allows end-user to search for an analytical </a:t>
            </a:r>
            <a:r>
              <a:rPr lang="en-US" sz="1800" b="1" dirty="0">
                <a:solidFill>
                  <a:schemeClr val="bg1"/>
                </a:solidFill>
              </a:rPr>
              <a:t>query</a:t>
            </a:r>
            <a:r>
              <a:rPr lang="en-US" sz="1800" dirty="0">
                <a:solidFill>
                  <a:schemeClr val="bg1"/>
                </a:solidFill>
              </a:rPr>
              <a:t> and perform ad-hoc reporting on it. The </a:t>
            </a:r>
            <a:r>
              <a:rPr lang="en-US" sz="1800" b="1" dirty="0">
                <a:solidFill>
                  <a:schemeClr val="bg1"/>
                </a:solidFill>
              </a:rPr>
              <a:t>Query Browser</a:t>
            </a:r>
            <a:r>
              <a:rPr lang="en-US" sz="1800" dirty="0">
                <a:solidFill>
                  <a:schemeClr val="bg1"/>
                </a:solidFill>
              </a:rPr>
              <a:t> is available as a tile in SAP </a:t>
            </a:r>
            <a:r>
              <a:rPr lang="en-US" sz="1800" b="1" dirty="0">
                <a:solidFill>
                  <a:schemeClr val="bg1"/>
                </a:solidFill>
              </a:rPr>
              <a:t>Fiori</a:t>
            </a:r>
            <a:r>
              <a:rPr lang="en-US" sz="1800" dirty="0">
                <a:solidFill>
                  <a:schemeClr val="bg1"/>
                </a:solidFill>
              </a:rPr>
              <a:t> Launchpad. It displays all the SAP standard analytical </a:t>
            </a:r>
            <a:r>
              <a:rPr lang="en-US" sz="1800" b="1" dirty="0">
                <a:solidFill>
                  <a:schemeClr val="bg1"/>
                </a:solidFill>
              </a:rPr>
              <a:t>queries</a:t>
            </a:r>
            <a:r>
              <a:rPr lang="en-US" sz="1800" dirty="0">
                <a:solidFill>
                  <a:schemeClr val="bg1"/>
                </a:solidFill>
              </a:rPr>
              <a:t> and custom analytical </a:t>
            </a:r>
            <a:r>
              <a:rPr lang="en-US" sz="1800" b="1" dirty="0">
                <a:solidFill>
                  <a:schemeClr val="bg1"/>
                </a:solidFill>
              </a:rPr>
              <a:t>queries</a:t>
            </a:r>
            <a:r>
              <a:rPr lang="en-US" sz="1800" dirty="0">
                <a:solidFill>
                  <a:schemeClr val="bg1"/>
                </a:solidFill>
              </a:rPr>
              <a:t> to which the user has access.</a:t>
            </a:r>
          </a:p>
        </p:txBody>
      </p:sp>
      <p:pic>
        <p:nvPicPr>
          <p:cNvPr id="7"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List Page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261764" y="934028"/>
            <a:ext cx="11519419" cy="1477328"/>
          </a:xfrm>
          <a:prstGeom prst="rect">
            <a:avLst/>
          </a:prstGeom>
        </p:spPr>
        <p:txBody>
          <a:bodyPr wrap="square">
            <a:spAutoFit/>
          </a:bodyPr>
          <a:lstStyle/>
          <a:p>
            <a:r>
              <a:rPr lang="en-US" sz="1800" dirty="0">
                <a:solidFill>
                  <a:schemeClr val="bg1"/>
                </a:solidFill>
              </a:rPr>
              <a:t>Analytical List Page (ALP) is an SAP Fiori elements application for detailed analytics</a:t>
            </a:r>
            <a:r>
              <a:rPr lang="en-US" sz="1800" dirty="0" smtClean="0">
                <a:solidFill>
                  <a:schemeClr val="bg1"/>
                </a:solidFill>
              </a:rPr>
              <a:t>.</a:t>
            </a:r>
          </a:p>
          <a:p>
            <a:endParaRPr lang="en-US" sz="1800" dirty="0">
              <a:solidFill>
                <a:schemeClr val="bg1"/>
              </a:solidFill>
            </a:endParaRPr>
          </a:p>
          <a:p>
            <a:r>
              <a:rPr lang="en-US" sz="1800" dirty="0">
                <a:solidFill>
                  <a:schemeClr val="bg1"/>
                </a:solidFill>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sz="1800" b="0" i="0" dirty="0">
              <a:solidFill>
                <a:schemeClr val="bg1"/>
              </a:solidFill>
              <a:effectLst/>
            </a:endParaRPr>
          </a:p>
        </p:txBody>
      </p:sp>
      <p:pic>
        <p:nvPicPr>
          <p:cNvPr id="7"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Overview Page ( OVP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81033" y="948329"/>
            <a:ext cx="10962826"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overview page</a:t>
            </a:r>
            <a:r>
              <a:rPr lang="en-US" sz="1800" dirty="0">
                <a:solidFill>
                  <a:schemeClr val="bg1"/>
                </a:solidFill>
              </a:rPr>
              <a:t> (OVP) is a data-driven SAP Fiori app type and floorplan that provides all the information a user needs in a single </a:t>
            </a:r>
            <a:r>
              <a:rPr lang="en-US" sz="1800" b="1" dirty="0">
                <a:solidFill>
                  <a:schemeClr val="bg1"/>
                </a:solidFill>
              </a:rPr>
              <a:t>page</a:t>
            </a:r>
            <a:r>
              <a:rPr lang="en-US" sz="1800" dirty="0">
                <a:solidFill>
                  <a:schemeClr val="bg1"/>
                </a:solidFill>
              </a:rPr>
              <a:t>, based on the user's specific domain or role. It allows the user to focus on the most important tasks, and view, filter, and react to information quickly</a:t>
            </a:r>
          </a:p>
        </p:txBody>
      </p:sp>
      <p:pic>
        <p:nvPicPr>
          <p:cNvPr id="7"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3" y="2113747"/>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86275510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899720"/>
            <a:ext cx="7964159" cy="2308324"/>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Making CDS DCL ( Authorization and Secure Programming ) </a:t>
            </a:r>
          </a:p>
          <a:p>
            <a:pPr marL="285750" lvl="0" indent="-285750">
              <a:buFont typeface="Arial" panose="020B0604020202020204" pitchFamily="34" charset="0"/>
              <a:buChar char="•"/>
            </a:pPr>
            <a:r>
              <a:rPr lang="en-US" sz="1800" dirty="0">
                <a:solidFill>
                  <a:schemeClr val="bg1"/>
                </a:solidFill>
              </a:rPr>
              <a:t>Understanding CDS </a:t>
            </a:r>
            <a:r>
              <a:rPr lang="en-US" sz="1800" dirty="0" smtClean="0">
                <a:solidFill>
                  <a:schemeClr val="bg1"/>
                </a:solidFill>
              </a:rPr>
              <a:t>Security</a:t>
            </a:r>
          </a:p>
          <a:p>
            <a:pPr marL="285750" indent="-285750">
              <a:buFont typeface="Arial" panose="020B0604020202020204" pitchFamily="34" charset="0"/>
              <a:buChar char="•"/>
            </a:pPr>
            <a:r>
              <a:rPr lang="en-US" sz="1800" dirty="0" smtClean="0">
                <a:solidFill>
                  <a:schemeClr val="bg1"/>
                </a:solidFill>
              </a:rPr>
              <a:t>Define CDS </a:t>
            </a:r>
            <a:r>
              <a:rPr lang="en-US" sz="1800" dirty="0">
                <a:solidFill>
                  <a:schemeClr val="bg1"/>
                </a:solidFill>
              </a:rPr>
              <a:t>Table </a:t>
            </a:r>
            <a:r>
              <a:rPr lang="en-US" sz="1800" dirty="0" smtClean="0">
                <a:solidFill>
                  <a:schemeClr val="bg1"/>
                </a:solidFill>
              </a:rPr>
              <a:t>Functions</a:t>
            </a:r>
          </a:p>
          <a:p>
            <a:pPr marL="285750" indent="-285750">
              <a:buFont typeface="Arial" panose="020B0604020202020204" pitchFamily="34" charset="0"/>
              <a:buChar char="•"/>
            </a:pPr>
            <a:r>
              <a:rPr lang="en-US" sz="1800" dirty="0" smtClean="0">
                <a:solidFill>
                  <a:schemeClr val="bg1"/>
                </a:solidFill>
              </a:rPr>
              <a:t>Implementation of CDS Table Function</a:t>
            </a:r>
          </a:p>
          <a:p>
            <a:pPr marL="285750" lvl="0" indent="-285750">
              <a:buFont typeface="Arial" panose="020B0604020202020204" pitchFamily="34" charset="0"/>
              <a:buChar char="•"/>
            </a:pPr>
            <a:r>
              <a:rPr lang="en-US" sz="1800" dirty="0">
                <a:solidFill>
                  <a:schemeClr val="bg1"/>
                </a:solidFill>
              </a:rPr>
              <a:t>S</a:t>
            </a:r>
            <a:r>
              <a:rPr lang="en-US" sz="1800" dirty="0" smtClean="0">
                <a:solidFill>
                  <a:schemeClr val="bg1"/>
                </a:solidFill>
              </a:rPr>
              <a:t>/4HANA  </a:t>
            </a:r>
            <a:r>
              <a:rPr lang="en-US" sz="1800" dirty="0">
                <a:solidFill>
                  <a:schemeClr val="bg1"/>
                </a:solidFill>
              </a:rPr>
              <a:t>Embedded Analytics</a:t>
            </a:r>
          </a:p>
          <a:p>
            <a:pPr marL="895243" lvl="1" indent="-285750">
              <a:buFont typeface="Wingdings" panose="05000000000000000000" pitchFamily="2" charset="2"/>
              <a:buChar char="Ø"/>
            </a:pPr>
            <a:r>
              <a:rPr lang="en-US" sz="1800" dirty="0">
                <a:solidFill>
                  <a:schemeClr val="bg1"/>
                </a:solidFill>
              </a:rPr>
              <a:t>Query Browser</a:t>
            </a:r>
          </a:p>
          <a:p>
            <a:pPr marL="895243" lvl="1" indent="-285750">
              <a:buFont typeface="Wingdings" panose="05000000000000000000" pitchFamily="2" charset="2"/>
              <a:buChar char="Ø"/>
            </a:pPr>
            <a:r>
              <a:rPr lang="en-US" sz="1800" dirty="0">
                <a:solidFill>
                  <a:schemeClr val="bg1"/>
                </a:solidFill>
              </a:rPr>
              <a:t>ALP (Analytic List Page )</a:t>
            </a:r>
          </a:p>
          <a:p>
            <a:pPr marL="895243" lvl="1" indent="-285750">
              <a:buFont typeface="Wingdings" panose="05000000000000000000" pitchFamily="2" charset="2"/>
              <a:buChar char="Ø"/>
            </a:pPr>
            <a:r>
              <a:rPr lang="en-US" sz="1800" dirty="0">
                <a:solidFill>
                  <a:schemeClr val="bg1"/>
                </a:solidFill>
              </a:rPr>
              <a:t>OVP (Overview Page </a:t>
            </a:r>
            <a:r>
              <a:rPr lang="en-US" sz="1800" dirty="0" smtClean="0">
                <a:solidFill>
                  <a:schemeClr val="bg1"/>
                </a:solidFill>
              </a:rPr>
              <a:t>)</a:t>
            </a:r>
            <a:endParaRPr lang="en-US" sz="18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3" indent="-285693"/>
            <a:endParaRPr lang="en-US" dirty="0">
              <a:solidFill>
                <a:srgbClr val="000000"/>
              </a:solidFill>
              <a:cs typeface="Aria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Data Control Language ( DCL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261765" y="1048668"/>
            <a:ext cx="4824535" cy="2308324"/>
          </a:xfrm>
          <a:prstGeom prst="rect">
            <a:avLst/>
          </a:prstGeom>
        </p:spPr>
        <p:txBody>
          <a:bodyPr wrap="square">
            <a:spAutoFit/>
          </a:bodyPr>
          <a:lstStyle/>
          <a:p>
            <a:pPr marL="285750" indent="-285750" algn="just">
              <a:buFont typeface="Arial" panose="020B0604020202020204" pitchFamily="34" charset="0"/>
              <a:buChar char="•"/>
            </a:pPr>
            <a:r>
              <a:rPr lang="en-US" sz="1800" dirty="0">
                <a:solidFill>
                  <a:schemeClr val="bg1"/>
                </a:solidFill>
                <a:cs typeface="Optima"/>
              </a:rPr>
              <a:t>Declarative</a:t>
            </a:r>
            <a:r>
              <a:rPr lang="en-US" sz="1800" dirty="0">
                <a:solidFill>
                  <a:schemeClr val="bg1"/>
                </a:solidFill>
                <a:cs typeface="Arial"/>
              </a:rPr>
              <a:t> </a:t>
            </a:r>
            <a:r>
              <a:rPr lang="en-US" sz="1800" dirty="0">
                <a:solidFill>
                  <a:schemeClr val="bg1"/>
                </a:solidFill>
                <a:cs typeface="Optima"/>
              </a:rPr>
              <a:t>approach instead of coded</a:t>
            </a:r>
          </a:p>
          <a:p>
            <a:pPr marL="285750" indent="-285750" algn="just">
              <a:buFont typeface="Arial" panose="020B0604020202020204" pitchFamily="34" charset="0"/>
              <a:buChar char="•"/>
            </a:pPr>
            <a:r>
              <a:rPr lang="en-US" sz="1800" dirty="0">
                <a:solidFill>
                  <a:schemeClr val="bg1"/>
                </a:solidFill>
                <a:cs typeface="Optima"/>
              </a:rPr>
              <a:t>Based on CDS modeling objects and therefore part of the data-model</a:t>
            </a:r>
          </a:p>
          <a:p>
            <a:pPr marL="285750" indent="-285750" algn="just">
              <a:buFont typeface="Arial" panose="020B0604020202020204" pitchFamily="34" charset="0"/>
              <a:buChar char="•"/>
            </a:pPr>
            <a:r>
              <a:rPr lang="en-US" sz="1800" dirty="0">
                <a:solidFill>
                  <a:schemeClr val="bg1"/>
                </a:solidFill>
                <a:cs typeface="Arial"/>
              </a:rPr>
              <a:t>Authorizations are also pushed down to DB by extending the Open SQL SELECT statement</a:t>
            </a:r>
          </a:p>
          <a:p>
            <a:pPr marL="285750" indent="-285750" algn="just">
              <a:buFont typeface="Arial" panose="020B0604020202020204" pitchFamily="34" charset="0"/>
              <a:buChar char="•"/>
            </a:pPr>
            <a:r>
              <a:rPr lang="en-US" sz="1800" dirty="0">
                <a:solidFill>
                  <a:schemeClr val="bg1"/>
                </a:solidFill>
                <a:cs typeface="Arial"/>
              </a:rPr>
              <a:t>Authorizations are only defined once and automatically (re-) used everywhere</a:t>
            </a:r>
          </a:p>
          <a:p>
            <a:pPr algn="just"/>
            <a:endParaRPr lang="en-US" sz="1800" b="0" i="0" dirty="0">
              <a:solidFill>
                <a:schemeClr val="bg1"/>
              </a:solidFill>
              <a:effectLst/>
            </a:endParaRPr>
          </a:p>
        </p:txBody>
      </p:sp>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2" name="Rectangle 11"/>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3" name="Rectangle 12"/>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4" name="Straight Connector 13"/>
          <p:cNvCxnSpPr>
            <a:endCxn id="17"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endCxn id="12"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cxnSpLocks/>
            <a:stCxn id="10" idx="2"/>
            <a:endCxn id="12"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8" name="Straight Connector 17"/>
          <p:cNvCxnSpPr>
            <a:cxnSpLocks/>
            <a:stCxn id="12"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20" name="Rectangle 19"/>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1" name="Rectangle 20"/>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2" name="Straight Connector 21"/>
          <p:cNvCxnSpPr>
            <a:stCxn id="20" idx="2"/>
            <a:endCxn id="24"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5" name="Straight Connector 24"/>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7" name="Rounded Rectangle 26"/>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8" name="Elbow Connector 27"/>
          <p:cNvCxnSpPr>
            <a:stCxn id="27" idx="0"/>
            <a:endCxn id="24"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30" name="Rectangle 29"/>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Authorizations for CDS Views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2792971" y="3984276"/>
            <a:ext cx="1079750" cy="1079750"/>
          </a:xfrm>
          <a:prstGeom prst="rect">
            <a:avLst/>
          </a:prstGeom>
        </p:spPr>
      </p:pic>
      <p:sp>
        <p:nvSpPr>
          <p:cNvPr id="7" name="Rectangle 6"/>
          <p:cNvSpPr/>
          <p:nvPr/>
        </p:nvSpPr>
        <p:spPr>
          <a:xfrm>
            <a:off x="3932423" y="4365746"/>
            <a:ext cx="6677011" cy="646181"/>
          </a:xfrm>
          <a:prstGeom prst="rect">
            <a:avLst/>
          </a:prstGeom>
        </p:spPr>
        <p:txBody>
          <a:bodyPr wrap="square">
            <a:spAutoFit/>
          </a:bodyPr>
          <a:lstStyle/>
          <a:p>
            <a:r>
              <a:rPr lang="de-DE" sz="1800" dirty="0" err="1">
                <a:solidFill>
                  <a:schemeClr val="bg1"/>
                </a:solidFill>
              </a:rPr>
              <a:t>Authorization</a:t>
            </a:r>
            <a:r>
              <a:rPr lang="de-DE" sz="1800" dirty="0">
                <a:solidFill>
                  <a:schemeClr val="bg1"/>
                </a:solidFill>
              </a:rPr>
              <a:t> </a:t>
            </a:r>
            <a:r>
              <a:rPr lang="de-DE" sz="1800" dirty="0" err="1">
                <a:solidFill>
                  <a:schemeClr val="bg1"/>
                </a:solidFill>
              </a:rPr>
              <a:t>enforcements</a:t>
            </a:r>
            <a:r>
              <a:rPr lang="de-DE" sz="1800" dirty="0">
                <a:solidFill>
                  <a:schemeClr val="bg1"/>
                </a:solidFill>
              </a:rPr>
              <a:t> </a:t>
            </a:r>
            <a:r>
              <a:rPr lang="de-DE" sz="1800" dirty="0" err="1">
                <a:solidFill>
                  <a:schemeClr val="bg1"/>
                </a:solidFill>
              </a:rPr>
              <a:t>of</a:t>
            </a:r>
            <a:r>
              <a:rPr lang="de-DE" sz="1800" dirty="0">
                <a:solidFill>
                  <a:schemeClr val="bg1"/>
                </a:solidFill>
              </a:rPr>
              <a:t> DCLs </a:t>
            </a:r>
            <a:r>
              <a:rPr lang="de-DE" sz="1800" dirty="0" err="1">
                <a:solidFill>
                  <a:schemeClr val="bg1"/>
                </a:solidFill>
              </a:rPr>
              <a:t>are</a:t>
            </a:r>
            <a:r>
              <a:rPr lang="de-DE" sz="1800" dirty="0">
                <a:solidFill>
                  <a:schemeClr val="bg1"/>
                </a:solidFill>
              </a:rPr>
              <a:t> </a:t>
            </a:r>
            <a:r>
              <a:rPr lang="de-DE" sz="1800" b="1" dirty="0" err="1">
                <a:solidFill>
                  <a:schemeClr val="bg1"/>
                </a:solidFill>
              </a:rPr>
              <a:t>injected</a:t>
            </a:r>
            <a:r>
              <a:rPr lang="de-DE" sz="1800" b="1" dirty="0">
                <a:solidFill>
                  <a:schemeClr val="bg1"/>
                </a:solidFill>
              </a:rPr>
              <a:t> </a:t>
            </a:r>
            <a:r>
              <a:rPr lang="de-DE" sz="1800" b="1" dirty="0" err="1">
                <a:solidFill>
                  <a:schemeClr val="bg1"/>
                </a:solidFill>
              </a:rPr>
              <a:t>as</a:t>
            </a:r>
            <a:r>
              <a:rPr lang="de-DE" sz="1800" b="1" dirty="0">
                <a:solidFill>
                  <a:schemeClr val="bg1"/>
                </a:solidFill>
              </a:rPr>
              <a:t> additional </a:t>
            </a:r>
            <a:r>
              <a:rPr lang="de-DE" sz="1800" b="1" dirty="0" err="1">
                <a:solidFill>
                  <a:schemeClr val="bg1"/>
                </a:solidFill>
              </a:rPr>
              <a:t>filter</a:t>
            </a:r>
            <a:r>
              <a:rPr lang="de-DE" sz="1800" b="1" dirty="0">
                <a:solidFill>
                  <a:schemeClr val="bg1"/>
                </a:solidFill>
              </a:rPr>
              <a:t> </a:t>
            </a:r>
            <a:r>
              <a:rPr lang="de-DE" sz="1800" dirty="0" err="1">
                <a:solidFill>
                  <a:schemeClr val="bg1"/>
                </a:solidFill>
              </a:rPr>
              <a:t>criteria</a:t>
            </a:r>
            <a:r>
              <a:rPr lang="de-DE" sz="1800" dirty="0">
                <a:solidFill>
                  <a:schemeClr val="bg1"/>
                </a:solidFill>
              </a:rPr>
              <a:t>.</a:t>
            </a:r>
          </a:p>
        </p:txBody>
      </p:sp>
      <p:pic>
        <p:nvPicPr>
          <p:cNvPr id="8" name="Picture 7"/>
          <p:cNvPicPr>
            <a:picLocks noChangeAspect="1"/>
          </p:cNvPicPr>
          <p:nvPr/>
        </p:nvPicPr>
        <p:blipFill>
          <a:blip r:embed="rId4"/>
          <a:stretch>
            <a:fillRect/>
          </a:stretch>
        </p:blipFill>
        <p:spPr>
          <a:xfrm>
            <a:off x="2735507" y="2129757"/>
            <a:ext cx="1079750" cy="1079750"/>
          </a:xfrm>
          <a:prstGeom prst="rect">
            <a:avLst/>
          </a:prstGeom>
        </p:spPr>
      </p:pic>
      <p:sp>
        <p:nvSpPr>
          <p:cNvPr id="9" name="Rectangle 8"/>
          <p:cNvSpPr/>
          <p:nvPr/>
        </p:nvSpPr>
        <p:spPr>
          <a:xfrm>
            <a:off x="3815257" y="2296745"/>
            <a:ext cx="6794175" cy="646181"/>
          </a:xfrm>
          <a:prstGeom prst="rect">
            <a:avLst/>
          </a:prstGeom>
        </p:spPr>
        <p:txBody>
          <a:bodyPr wrap="square">
            <a:spAutoFit/>
          </a:bodyPr>
          <a:lstStyle/>
          <a:p>
            <a:r>
              <a:rPr lang="de-DE" sz="1800" b="1" dirty="0">
                <a:solidFill>
                  <a:schemeClr val="bg1"/>
                </a:solidFill>
              </a:rPr>
              <a:t>Access </a:t>
            </a:r>
            <a:r>
              <a:rPr lang="de-DE" sz="1800" b="1" dirty="0" err="1">
                <a:solidFill>
                  <a:schemeClr val="bg1"/>
                </a:solidFill>
              </a:rPr>
              <a:t>restrictions</a:t>
            </a:r>
            <a:r>
              <a:rPr lang="de-DE" sz="1800" b="1" dirty="0">
                <a:solidFill>
                  <a:schemeClr val="bg1"/>
                </a:solidFill>
              </a:rPr>
              <a:t> </a:t>
            </a:r>
            <a:r>
              <a:rPr lang="de-DE" sz="1800" dirty="0">
                <a:solidFill>
                  <a:schemeClr val="bg1"/>
                </a:solidFill>
              </a:rPr>
              <a:t>on </a:t>
            </a:r>
            <a:r>
              <a:rPr lang="de-DE" sz="1800" dirty="0" err="1">
                <a:solidFill>
                  <a:schemeClr val="bg1"/>
                </a:solidFill>
              </a:rPr>
              <a:t>record</a:t>
            </a:r>
            <a:r>
              <a:rPr lang="de-DE" sz="1800" dirty="0">
                <a:solidFill>
                  <a:schemeClr val="bg1"/>
                </a:solidFill>
              </a:rPr>
              <a:t> </a:t>
            </a:r>
            <a:r>
              <a:rPr lang="de-DE" sz="1800" dirty="0" err="1">
                <a:solidFill>
                  <a:schemeClr val="bg1"/>
                </a:solidFill>
              </a:rPr>
              <a:t>level</a:t>
            </a:r>
            <a:r>
              <a:rPr lang="de-DE" sz="1800" dirty="0">
                <a:solidFill>
                  <a:schemeClr val="bg1"/>
                </a:solidFill>
              </a:rPr>
              <a:t> </a:t>
            </a:r>
            <a:r>
              <a:rPr lang="de-DE" sz="1800" dirty="0" err="1">
                <a:solidFill>
                  <a:schemeClr val="bg1"/>
                </a:solidFill>
              </a:rPr>
              <a:t>are</a:t>
            </a:r>
            <a:r>
              <a:rPr lang="de-DE" sz="1800" dirty="0">
                <a:solidFill>
                  <a:schemeClr val="bg1"/>
                </a:solidFill>
              </a:rPr>
              <a:t> </a:t>
            </a:r>
            <a:r>
              <a:rPr lang="de-DE" sz="1800" b="1" dirty="0" err="1">
                <a:solidFill>
                  <a:schemeClr val="bg1"/>
                </a:solidFill>
              </a:rPr>
              <a:t>expressed</a:t>
            </a:r>
            <a:r>
              <a:rPr lang="de-DE" sz="1800" b="1" dirty="0">
                <a:solidFill>
                  <a:schemeClr val="bg1"/>
                </a:solidFill>
              </a:rPr>
              <a:t> </a:t>
            </a:r>
            <a:r>
              <a:rPr lang="de-DE" sz="1800" b="1" dirty="0" err="1">
                <a:solidFill>
                  <a:schemeClr val="bg1"/>
                </a:solidFill>
              </a:rPr>
              <a:t>by</a:t>
            </a:r>
            <a:r>
              <a:rPr lang="de-DE" sz="1800" b="1" dirty="0">
                <a:solidFill>
                  <a:schemeClr val="bg1"/>
                </a:solidFill>
              </a:rPr>
              <a:t> </a:t>
            </a:r>
            <a:r>
              <a:rPr lang="de-DE" sz="1800" b="1" dirty="0" err="1">
                <a:solidFill>
                  <a:schemeClr val="bg1"/>
                </a:solidFill>
              </a:rPr>
              <a:t>roles</a:t>
            </a:r>
            <a:r>
              <a:rPr lang="de-DE" sz="1800" dirty="0">
                <a:solidFill>
                  <a:schemeClr val="bg1"/>
                </a:solidFill>
              </a:rPr>
              <a:t> in </a:t>
            </a:r>
            <a:r>
              <a:rPr lang="de-DE" sz="1800" dirty="0" err="1">
                <a:solidFill>
                  <a:schemeClr val="bg1"/>
                </a:solidFill>
              </a:rPr>
              <a:t>the</a:t>
            </a:r>
            <a:r>
              <a:rPr lang="de-DE" sz="1800" dirty="0">
                <a:solidFill>
                  <a:schemeClr val="bg1"/>
                </a:solidFill>
              </a:rPr>
              <a:t> Data Control Language (DCL).</a:t>
            </a:r>
          </a:p>
        </p:txBody>
      </p:sp>
      <p:sp>
        <p:nvSpPr>
          <p:cNvPr id="10" name="Rectangle 9"/>
          <p:cNvSpPr/>
          <p:nvPr/>
        </p:nvSpPr>
        <p:spPr>
          <a:xfrm>
            <a:off x="1324078" y="3209509"/>
            <a:ext cx="8090888" cy="646181"/>
          </a:xfrm>
          <a:prstGeom prst="rect">
            <a:avLst/>
          </a:prstGeom>
        </p:spPr>
        <p:txBody>
          <a:bodyPr wrap="square">
            <a:spAutoFit/>
          </a:bodyPr>
          <a:lstStyle/>
          <a:p>
            <a:r>
              <a:rPr lang="de-DE" sz="1800" dirty="0" err="1">
                <a:solidFill>
                  <a:schemeClr val="bg1"/>
                </a:solidFill>
              </a:rPr>
              <a:t>Authorization</a:t>
            </a:r>
            <a:r>
              <a:rPr lang="de-DE" sz="1800" dirty="0">
                <a:solidFill>
                  <a:schemeClr val="bg1"/>
                </a:solidFill>
              </a:rPr>
              <a:t> </a:t>
            </a:r>
            <a:r>
              <a:rPr lang="de-DE" sz="1800" dirty="0" err="1">
                <a:solidFill>
                  <a:schemeClr val="bg1"/>
                </a:solidFill>
              </a:rPr>
              <a:t>enforcements</a:t>
            </a:r>
            <a:r>
              <a:rPr lang="de-DE" sz="1800" dirty="0">
                <a:solidFill>
                  <a:schemeClr val="bg1"/>
                </a:solidFill>
              </a:rPr>
              <a:t> </a:t>
            </a:r>
            <a:r>
              <a:rPr lang="de-DE" sz="1800" dirty="0" err="1">
                <a:solidFill>
                  <a:schemeClr val="bg1"/>
                </a:solidFill>
              </a:rPr>
              <a:t>of</a:t>
            </a:r>
            <a:r>
              <a:rPr lang="de-DE" sz="1800" dirty="0">
                <a:solidFill>
                  <a:schemeClr val="bg1"/>
                </a:solidFill>
              </a:rPr>
              <a:t> DCLs </a:t>
            </a:r>
            <a:r>
              <a:rPr lang="de-DE" sz="1800" dirty="0" err="1">
                <a:solidFill>
                  <a:schemeClr val="bg1"/>
                </a:solidFill>
              </a:rPr>
              <a:t>are</a:t>
            </a:r>
            <a:r>
              <a:rPr lang="de-DE" sz="1800" dirty="0">
                <a:solidFill>
                  <a:schemeClr val="bg1"/>
                </a:solidFill>
              </a:rPr>
              <a:t> </a:t>
            </a:r>
            <a:r>
              <a:rPr lang="de-DE" sz="1800" b="1" dirty="0" err="1">
                <a:solidFill>
                  <a:schemeClr val="bg1"/>
                </a:solidFill>
              </a:rPr>
              <a:t>automatically</a:t>
            </a:r>
            <a:r>
              <a:rPr lang="de-DE" sz="1800" b="1" dirty="0">
                <a:solidFill>
                  <a:schemeClr val="bg1"/>
                </a:solidFill>
              </a:rPr>
              <a:t> </a:t>
            </a:r>
            <a:r>
              <a:rPr lang="de-DE" sz="1800" b="1" dirty="0" err="1">
                <a:solidFill>
                  <a:schemeClr val="bg1"/>
                </a:solidFill>
              </a:rPr>
              <a:t>applied</a:t>
            </a:r>
            <a:r>
              <a:rPr lang="de-DE" sz="1800" b="1" dirty="0">
                <a:solidFill>
                  <a:schemeClr val="bg1"/>
                </a:solidFill>
              </a:rPr>
              <a:t> </a:t>
            </a:r>
            <a:r>
              <a:rPr lang="de-DE" sz="1800" b="1" dirty="0" err="1">
                <a:solidFill>
                  <a:schemeClr val="bg1"/>
                </a:solidFill>
              </a:rPr>
              <a:t>for</a:t>
            </a:r>
            <a:r>
              <a:rPr lang="de-DE" sz="1800" b="1" dirty="0">
                <a:solidFill>
                  <a:schemeClr val="bg1"/>
                </a:solidFill>
              </a:rPr>
              <a:t> </a:t>
            </a:r>
            <a:r>
              <a:rPr lang="de-DE" sz="1800" b="1" dirty="0" err="1">
                <a:solidFill>
                  <a:schemeClr val="bg1"/>
                </a:solidFill>
              </a:rPr>
              <a:t>direct</a:t>
            </a:r>
            <a:r>
              <a:rPr lang="de-DE" sz="1800" b="1" dirty="0">
                <a:solidFill>
                  <a:schemeClr val="bg1"/>
                </a:solidFill>
              </a:rPr>
              <a:t> ABAP SQL </a:t>
            </a:r>
            <a:r>
              <a:rPr lang="de-DE" sz="1800" b="1" dirty="0" err="1">
                <a:solidFill>
                  <a:schemeClr val="bg1"/>
                </a:solidFill>
              </a:rPr>
              <a:t>selects</a:t>
            </a:r>
            <a:r>
              <a:rPr lang="de-DE" sz="1800" dirty="0">
                <a:solidFill>
                  <a:schemeClr val="bg1"/>
                </a:solidFill>
              </a:rPr>
              <a:t> on </a:t>
            </a:r>
            <a:r>
              <a:rPr lang="de-DE" sz="1800" dirty="0" err="1">
                <a:solidFill>
                  <a:schemeClr val="bg1"/>
                </a:solidFill>
              </a:rPr>
              <a:t>their</a:t>
            </a:r>
            <a:r>
              <a:rPr lang="de-DE" sz="1800" dirty="0">
                <a:solidFill>
                  <a:schemeClr val="bg1"/>
                </a:solidFill>
              </a:rPr>
              <a:t> </a:t>
            </a:r>
            <a:r>
              <a:rPr lang="de-DE" sz="1800" dirty="0" err="1">
                <a:solidFill>
                  <a:schemeClr val="bg1"/>
                </a:solidFill>
              </a:rPr>
              <a:t>protected</a:t>
            </a:r>
            <a:r>
              <a:rPr lang="de-DE" sz="1800" dirty="0">
                <a:solidFill>
                  <a:schemeClr val="bg1"/>
                </a:solidFill>
              </a:rPr>
              <a:t> CDS </a:t>
            </a:r>
            <a:r>
              <a:rPr lang="de-DE" sz="1800" dirty="0" err="1">
                <a:solidFill>
                  <a:schemeClr val="bg1"/>
                </a:solidFill>
              </a:rPr>
              <a:t>views</a:t>
            </a:r>
            <a:r>
              <a:rPr lang="de-DE" sz="1800" dirty="0">
                <a:solidFill>
                  <a:schemeClr val="bg1"/>
                </a:solidFill>
              </a:rPr>
              <a:t>.</a:t>
            </a:r>
          </a:p>
        </p:txBody>
      </p:sp>
      <p:pic>
        <p:nvPicPr>
          <p:cNvPr id="12" name="Picture 11"/>
          <p:cNvPicPr>
            <a:picLocks noChangeAspect="1"/>
          </p:cNvPicPr>
          <p:nvPr/>
        </p:nvPicPr>
        <p:blipFill>
          <a:blip r:embed="rId5"/>
          <a:stretch>
            <a:fillRect/>
          </a:stretch>
        </p:blipFill>
        <p:spPr>
          <a:xfrm>
            <a:off x="322944" y="1207096"/>
            <a:ext cx="1079750" cy="1079750"/>
          </a:xfrm>
          <a:prstGeom prst="rect">
            <a:avLst/>
          </a:prstGeom>
        </p:spPr>
      </p:pic>
      <p:sp>
        <p:nvSpPr>
          <p:cNvPr id="13" name="Rectangle 12"/>
          <p:cNvSpPr/>
          <p:nvPr/>
        </p:nvSpPr>
        <p:spPr>
          <a:xfrm>
            <a:off x="1324077" y="1465763"/>
            <a:ext cx="7054804" cy="646181"/>
          </a:xfrm>
          <a:prstGeom prst="rect">
            <a:avLst/>
          </a:prstGeom>
        </p:spPr>
        <p:txBody>
          <a:bodyPr wrap="square">
            <a:spAutoFit/>
          </a:bodyPr>
          <a:lstStyle/>
          <a:p>
            <a:r>
              <a:rPr lang="de-DE" sz="1800" dirty="0">
                <a:solidFill>
                  <a:schemeClr val="bg1"/>
                </a:solidFill>
              </a:rPr>
              <a:t>All CDS </a:t>
            </a:r>
            <a:r>
              <a:rPr lang="de-DE" sz="1800" dirty="0" err="1">
                <a:solidFill>
                  <a:schemeClr val="bg1"/>
                </a:solidFill>
              </a:rPr>
              <a:t>views</a:t>
            </a:r>
            <a:r>
              <a:rPr lang="de-DE" sz="1800" dirty="0">
                <a:solidFill>
                  <a:schemeClr val="bg1"/>
                </a:solidFill>
              </a:rPr>
              <a:t> </a:t>
            </a:r>
            <a:r>
              <a:rPr lang="de-DE" sz="1800" dirty="0" err="1">
                <a:solidFill>
                  <a:schemeClr val="bg1"/>
                </a:solidFill>
              </a:rPr>
              <a:t>which</a:t>
            </a:r>
            <a:r>
              <a:rPr lang="de-DE" sz="1800" dirty="0">
                <a:solidFill>
                  <a:schemeClr val="bg1"/>
                </a:solidFill>
              </a:rPr>
              <a:t> </a:t>
            </a:r>
            <a:r>
              <a:rPr lang="de-DE" sz="1800" dirty="0" err="1">
                <a:solidFill>
                  <a:schemeClr val="bg1"/>
                </a:solidFill>
              </a:rPr>
              <a:t>expose</a:t>
            </a:r>
            <a:r>
              <a:rPr lang="de-DE" sz="1800" dirty="0">
                <a:solidFill>
                  <a:schemeClr val="bg1"/>
                </a:solidFill>
              </a:rPr>
              <a:t> </a:t>
            </a:r>
            <a:r>
              <a:rPr lang="de-DE" sz="1800" b="1" dirty="0">
                <a:solidFill>
                  <a:schemeClr val="bg1"/>
                </a:solidFill>
              </a:rPr>
              <a:t>sensitive </a:t>
            </a:r>
            <a:r>
              <a:rPr lang="de-DE" sz="1800" b="1" dirty="0" err="1">
                <a:solidFill>
                  <a:schemeClr val="bg1"/>
                </a:solidFill>
              </a:rPr>
              <a:t>or</a:t>
            </a:r>
            <a:r>
              <a:rPr lang="de-DE" sz="1800" b="1" dirty="0">
                <a:solidFill>
                  <a:schemeClr val="bg1"/>
                </a:solidFill>
              </a:rPr>
              <a:t> </a:t>
            </a:r>
            <a:r>
              <a:rPr lang="de-DE" sz="1800" b="1" dirty="0" err="1">
                <a:solidFill>
                  <a:schemeClr val="bg1"/>
                </a:solidFill>
              </a:rPr>
              <a:t>data</a:t>
            </a:r>
            <a:r>
              <a:rPr lang="de-DE" sz="1800" b="1" dirty="0">
                <a:solidFill>
                  <a:schemeClr val="bg1"/>
                </a:solidFill>
              </a:rPr>
              <a:t> </a:t>
            </a:r>
            <a:r>
              <a:rPr lang="de-DE" sz="1800" b="1" dirty="0" err="1">
                <a:solidFill>
                  <a:schemeClr val="bg1"/>
                </a:solidFill>
              </a:rPr>
              <a:t>privacy</a:t>
            </a:r>
            <a:r>
              <a:rPr lang="de-DE" sz="1800" b="1" dirty="0">
                <a:solidFill>
                  <a:schemeClr val="bg1"/>
                </a:solidFill>
              </a:rPr>
              <a:t> </a:t>
            </a:r>
            <a:r>
              <a:rPr lang="de-DE" sz="1800" b="1" dirty="0" err="1">
                <a:solidFill>
                  <a:schemeClr val="bg1"/>
                </a:solidFill>
              </a:rPr>
              <a:t>and</a:t>
            </a:r>
            <a:r>
              <a:rPr lang="de-DE" sz="1800" b="1" dirty="0">
                <a:solidFill>
                  <a:schemeClr val="bg1"/>
                </a:solidFill>
              </a:rPr>
              <a:t> </a:t>
            </a:r>
            <a:r>
              <a:rPr lang="de-DE" sz="1800" b="1" dirty="0" err="1">
                <a:solidFill>
                  <a:schemeClr val="bg1"/>
                </a:solidFill>
              </a:rPr>
              <a:t>protection</a:t>
            </a:r>
            <a:r>
              <a:rPr lang="de-DE" sz="1800" b="1" dirty="0">
                <a:solidFill>
                  <a:schemeClr val="bg1"/>
                </a:solidFill>
              </a:rPr>
              <a:t> relevant </a:t>
            </a:r>
            <a:r>
              <a:rPr lang="de-DE" sz="1800" b="1" dirty="0" err="1">
                <a:solidFill>
                  <a:schemeClr val="bg1"/>
                </a:solidFill>
              </a:rPr>
              <a:t>data</a:t>
            </a:r>
            <a:r>
              <a:rPr lang="de-DE" sz="1800" b="1" dirty="0">
                <a:solidFill>
                  <a:schemeClr val="bg1"/>
                </a:solidFill>
              </a:rPr>
              <a:t> must </a:t>
            </a:r>
            <a:r>
              <a:rPr lang="de-DE" sz="1800" b="1" dirty="0" err="1">
                <a:solidFill>
                  <a:schemeClr val="bg1"/>
                </a:solidFill>
              </a:rPr>
              <a:t>be</a:t>
            </a:r>
            <a:r>
              <a:rPr lang="de-DE" sz="1800" b="1" dirty="0">
                <a:solidFill>
                  <a:schemeClr val="bg1"/>
                </a:solidFill>
              </a:rPr>
              <a:t> </a:t>
            </a:r>
            <a:r>
              <a:rPr lang="de-DE" sz="1800" b="1" dirty="0" err="1">
                <a:solidFill>
                  <a:schemeClr val="bg1"/>
                </a:solidFill>
              </a:rPr>
              <a:t>secured</a:t>
            </a:r>
            <a:r>
              <a:rPr lang="de-DE" sz="1800" b="1" dirty="0">
                <a:solidFill>
                  <a:schemeClr val="bg1"/>
                </a:solidFill>
              </a:rPr>
              <a:t>.</a:t>
            </a:r>
          </a:p>
        </p:txBody>
      </p:sp>
      <p:pic>
        <p:nvPicPr>
          <p:cNvPr id="14" name="Picture 13"/>
          <p:cNvPicPr>
            <a:picLocks noChangeAspect="1"/>
          </p:cNvPicPr>
          <p:nvPr/>
        </p:nvPicPr>
        <p:blipFill>
          <a:blip r:embed="rId6"/>
          <a:stretch>
            <a:fillRect/>
          </a:stretch>
        </p:blipFill>
        <p:spPr>
          <a:xfrm>
            <a:off x="244326" y="2935991"/>
            <a:ext cx="1079750" cy="1079750"/>
          </a:xfrm>
          <a:prstGeom prst="rect">
            <a:avLst/>
          </a:prstGeom>
        </p:spPr>
      </p:pic>
      <p:pic>
        <p:nvPicPr>
          <p:cNvPr id="15" name="Picture 14"/>
          <p:cNvPicPr>
            <a:picLocks noChangeAspect="1"/>
          </p:cNvPicPr>
          <p:nvPr/>
        </p:nvPicPr>
        <p:blipFill>
          <a:blip r:embed="rId7"/>
          <a:stretch>
            <a:fillRect/>
          </a:stretch>
        </p:blipFill>
        <p:spPr>
          <a:xfrm>
            <a:off x="322944" y="5127461"/>
            <a:ext cx="1079750" cy="1079750"/>
          </a:xfrm>
          <a:prstGeom prst="rect">
            <a:avLst/>
          </a:prstGeom>
        </p:spPr>
      </p:pic>
      <p:sp>
        <p:nvSpPr>
          <p:cNvPr id="16" name="Rectangle 15"/>
          <p:cNvSpPr/>
          <p:nvPr/>
        </p:nvSpPr>
        <p:spPr>
          <a:xfrm>
            <a:off x="1341326" y="5347441"/>
            <a:ext cx="9329479" cy="646181"/>
          </a:xfrm>
          <a:prstGeom prst="rect">
            <a:avLst/>
          </a:prstGeom>
        </p:spPr>
        <p:txBody>
          <a:bodyPr wrap="square">
            <a:spAutoFit/>
          </a:bodyPr>
          <a:lstStyle/>
          <a:p>
            <a:r>
              <a:rPr lang="de-DE" sz="1800" dirty="0" err="1">
                <a:solidFill>
                  <a:schemeClr val="bg1"/>
                </a:solidFill>
              </a:rPr>
              <a:t>If</a:t>
            </a:r>
            <a:r>
              <a:rPr lang="de-DE" sz="1800" dirty="0">
                <a:solidFill>
                  <a:schemeClr val="bg1"/>
                </a:solidFill>
              </a:rPr>
              <a:t> </a:t>
            </a:r>
            <a:r>
              <a:rPr lang="de-DE" sz="1800" b="1" dirty="0">
                <a:solidFill>
                  <a:schemeClr val="bg1"/>
                </a:solidFill>
              </a:rPr>
              <a:t>multiple DCLs </a:t>
            </a:r>
            <a:r>
              <a:rPr lang="de-DE" sz="1800" dirty="0" err="1">
                <a:solidFill>
                  <a:schemeClr val="bg1"/>
                </a:solidFill>
              </a:rPr>
              <a:t>are</a:t>
            </a:r>
            <a:r>
              <a:rPr lang="de-DE" sz="1800" dirty="0">
                <a:solidFill>
                  <a:schemeClr val="bg1"/>
                </a:solidFill>
              </a:rPr>
              <a:t> </a:t>
            </a:r>
            <a:r>
              <a:rPr lang="de-DE" sz="1800" dirty="0" err="1">
                <a:solidFill>
                  <a:schemeClr val="bg1"/>
                </a:solidFill>
              </a:rPr>
              <a:t>defined</a:t>
            </a:r>
            <a:r>
              <a:rPr lang="de-DE" sz="1800" dirty="0">
                <a:solidFill>
                  <a:schemeClr val="bg1"/>
                </a:solidFill>
              </a:rPr>
              <a:t> </a:t>
            </a:r>
            <a:r>
              <a:rPr lang="de-DE" sz="1800" dirty="0" err="1">
                <a:solidFill>
                  <a:schemeClr val="bg1"/>
                </a:solidFill>
              </a:rPr>
              <a:t>for</a:t>
            </a:r>
            <a:r>
              <a:rPr lang="de-DE" sz="1800" dirty="0">
                <a:solidFill>
                  <a:schemeClr val="bg1"/>
                </a:solidFill>
              </a:rPr>
              <a:t> a </a:t>
            </a:r>
            <a:r>
              <a:rPr lang="de-DE" sz="1800" dirty="0" err="1">
                <a:solidFill>
                  <a:schemeClr val="bg1"/>
                </a:solidFill>
              </a:rPr>
              <a:t>single</a:t>
            </a:r>
            <a:r>
              <a:rPr lang="de-DE" sz="1800" dirty="0">
                <a:solidFill>
                  <a:schemeClr val="bg1"/>
                </a:solidFill>
              </a:rPr>
              <a:t> CDS </a:t>
            </a:r>
            <a:r>
              <a:rPr lang="de-DE" sz="1800" dirty="0" err="1">
                <a:solidFill>
                  <a:schemeClr val="bg1"/>
                </a:solidFill>
              </a:rPr>
              <a:t>view</a:t>
            </a:r>
            <a:r>
              <a:rPr lang="de-DE" sz="1800" dirty="0">
                <a:solidFill>
                  <a:schemeClr val="bg1"/>
                </a:solidFill>
              </a:rPr>
              <a:t> </a:t>
            </a:r>
            <a:r>
              <a:rPr lang="de-DE" sz="1800" dirty="0" err="1">
                <a:solidFill>
                  <a:schemeClr val="bg1"/>
                </a:solidFill>
              </a:rPr>
              <a:t>the</a:t>
            </a:r>
            <a:r>
              <a:rPr lang="de-DE" sz="1800" dirty="0">
                <a:solidFill>
                  <a:schemeClr val="bg1"/>
                </a:solidFill>
              </a:rPr>
              <a:t> </a:t>
            </a:r>
            <a:r>
              <a:rPr lang="de-DE" sz="1800" dirty="0" err="1">
                <a:solidFill>
                  <a:schemeClr val="bg1"/>
                </a:solidFill>
              </a:rPr>
              <a:t>access</a:t>
            </a:r>
            <a:r>
              <a:rPr lang="de-DE" sz="1800" dirty="0">
                <a:solidFill>
                  <a:schemeClr val="bg1"/>
                </a:solidFill>
              </a:rPr>
              <a:t> </a:t>
            </a:r>
            <a:r>
              <a:rPr lang="de-DE" sz="1800" dirty="0" err="1">
                <a:solidFill>
                  <a:schemeClr val="bg1"/>
                </a:solidFill>
              </a:rPr>
              <a:t>restrictions</a:t>
            </a:r>
            <a:r>
              <a:rPr lang="de-DE" sz="1800" dirty="0">
                <a:solidFill>
                  <a:schemeClr val="bg1"/>
                </a:solidFill>
              </a:rPr>
              <a:t> </a:t>
            </a:r>
            <a:r>
              <a:rPr lang="de-DE" sz="1800" b="1" dirty="0" err="1">
                <a:solidFill>
                  <a:schemeClr val="bg1"/>
                </a:solidFill>
              </a:rPr>
              <a:t>are</a:t>
            </a:r>
            <a:r>
              <a:rPr lang="de-DE" sz="1800" b="1" dirty="0">
                <a:solidFill>
                  <a:schemeClr val="bg1"/>
                </a:solidFill>
              </a:rPr>
              <a:t> </a:t>
            </a:r>
            <a:r>
              <a:rPr lang="de-DE" sz="1800" b="1" dirty="0" err="1">
                <a:solidFill>
                  <a:schemeClr val="bg1"/>
                </a:solidFill>
              </a:rPr>
              <a:t>combined</a:t>
            </a:r>
            <a:r>
              <a:rPr lang="de-DE" sz="1800" b="1" dirty="0">
                <a:solidFill>
                  <a:schemeClr val="bg1"/>
                </a:solidFill>
              </a:rPr>
              <a:t> </a:t>
            </a:r>
            <a:r>
              <a:rPr lang="de-DE" sz="1800" b="1" dirty="0" err="1">
                <a:solidFill>
                  <a:schemeClr val="bg1"/>
                </a:solidFill>
              </a:rPr>
              <a:t>by</a:t>
            </a:r>
            <a:r>
              <a:rPr lang="de-DE" sz="1800" b="1" dirty="0">
                <a:solidFill>
                  <a:schemeClr val="bg1"/>
                </a:solidFill>
              </a:rPr>
              <a:t> a </a:t>
            </a:r>
            <a:r>
              <a:rPr lang="de-DE" sz="1800" b="1" dirty="0" err="1">
                <a:solidFill>
                  <a:schemeClr val="bg1"/>
                </a:solidFill>
              </a:rPr>
              <a:t>logical</a:t>
            </a:r>
            <a:r>
              <a:rPr lang="de-DE" sz="1800" b="1" dirty="0">
                <a:solidFill>
                  <a:schemeClr val="bg1"/>
                </a:solidFill>
              </a:rPr>
              <a:t> OR</a:t>
            </a:r>
            <a:r>
              <a:rPr lang="de-DE" sz="1800" dirty="0">
                <a:solidFill>
                  <a:schemeClr val="bg1"/>
                </a:solidFill>
              </a:rPr>
              <a:t> (i.e. </a:t>
            </a:r>
            <a:r>
              <a:rPr lang="de-DE" sz="1800" dirty="0" err="1">
                <a:solidFill>
                  <a:schemeClr val="bg1"/>
                </a:solidFill>
              </a:rPr>
              <a:t>the</a:t>
            </a:r>
            <a:r>
              <a:rPr lang="de-DE" sz="1800" dirty="0">
                <a:solidFill>
                  <a:schemeClr val="bg1"/>
                </a:solidFill>
              </a:rPr>
              <a:t> </a:t>
            </a:r>
            <a:r>
              <a:rPr lang="de-DE" sz="1800" dirty="0" err="1">
                <a:solidFill>
                  <a:schemeClr val="bg1"/>
                </a:solidFill>
              </a:rPr>
              <a:t>access</a:t>
            </a:r>
            <a:r>
              <a:rPr lang="de-DE" sz="1800" dirty="0">
                <a:solidFill>
                  <a:schemeClr val="bg1"/>
                </a:solidFill>
              </a:rPr>
              <a:t> </a:t>
            </a:r>
            <a:r>
              <a:rPr lang="de-DE" sz="1800" dirty="0" err="1">
                <a:solidFill>
                  <a:schemeClr val="bg1"/>
                </a:solidFill>
              </a:rPr>
              <a:t>is</a:t>
            </a:r>
            <a:r>
              <a:rPr lang="de-DE" sz="1800" dirty="0">
                <a:solidFill>
                  <a:schemeClr val="bg1"/>
                </a:solidFill>
              </a:rPr>
              <a:t> </a:t>
            </a:r>
            <a:r>
              <a:rPr lang="de-DE" sz="1800" dirty="0" err="1">
                <a:solidFill>
                  <a:schemeClr val="bg1"/>
                </a:solidFill>
              </a:rPr>
              <a:t>less</a:t>
            </a:r>
            <a:r>
              <a:rPr lang="de-DE" sz="1800" dirty="0">
                <a:solidFill>
                  <a:schemeClr val="bg1"/>
                </a:solidFill>
              </a:rPr>
              <a:t> </a:t>
            </a:r>
            <a:r>
              <a:rPr lang="de-DE" sz="1800" dirty="0" err="1">
                <a:solidFill>
                  <a:schemeClr val="bg1"/>
                </a:solidFill>
              </a:rPr>
              <a:t>restricted</a:t>
            </a:r>
            <a:r>
              <a:rPr lang="de-DE" sz="1800" dirty="0">
                <a:solidFill>
                  <a:schemeClr val="bg1"/>
                </a:solidFill>
              </a:rPr>
              <a:t> </a:t>
            </a:r>
            <a:r>
              <a:rPr lang="de-DE" sz="1800" dirty="0" err="1">
                <a:solidFill>
                  <a:schemeClr val="bg1"/>
                </a:solidFill>
              </a:rPr>
              <a:t>than</a:t>
            </a:r>
            <a:r>
              <a:rPr lang="de-DE" sz="1800" dirty="0">
                <a:solidFill>
                  <a:schemeClr val="bg1"/>
                </a:solidFill>
              </a:rPr>
              <a:t> </a:t>
            </a:r>
            <a:r>
              <a:rPr lang="de-DE" sz="1800" dirty="0" err="1">
                <a:solidFill>
                  <a:schemeClr val="bg1"/>
                </a:solidFill>
              </a:rPr>
              <a:t>defined</a:t>
            </a:r>
            <a:r>
              <a:rPr lang="de-DE" sz="1800" dirty="0">
                <a:solidFill>
                  <a:schemeClr val="bg1"/>
                </a:solidFill>
              </a:rPr>
              <a:t> </a:t>
            </a:r>
            <a:r>
              <a:rPr lang="de-DE" sz="1800" dirty="0" err="1">
                <a:solidFill>
                  <a:schemeClr val="bg1"/>
                </a:solidFill>
              </a:rPr>
              <a:t>by</a:t>
            </a:r>
            <a:r>
              <a:rPr lang="de-DE" sz="1800" dirty="0">
                <a:solidFill>
                  <a:schemeClr val="bg1"/>
                </a:solidFill>
              </a:rPr>
              <a:t> </a:t>
            </a:r>
            <a:r>
              <a:rPr lang="de-DE" sz="1800" dirty="0" err="1">
                <a:solidFill>
                  <a:schemeClr val="bg1"/>
                </a:solidFill>
              </a:rPr>
              <a:t>the</a:t>
            </a:r>
            <a:r>
              <a:rPr lang="de-DE" sz="1800" dirty="0">
                <a:solidFill>
                  <a:schemeClr val="bg1"/>
                </a:solidFill>
              </a:rPr>
              <a:t> individual DCLs).</a:t>
            </a: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Aspect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ounded Rectangle 5"/>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chemeClr val="bg1"/>
                </a:solidFill>
                <a:latin typeface="+mj-lt"/>
              </a:rPr>
              <a:t>An aspect can be used to define user-dependent values which can be compared to one or more columns of the data model</a:t>
            </a:r>
          </a:p>
        </p:txBody>
      </p:sp>
      <p:sp>
        <p:nvSpPr>
          <p:cNvPr id="7" name="Rounded Rectangle 6"/>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bg1"/>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bg1"/>
              </a:solidFill>
              <a:latin typeface="+mj-lt"/>
            </a:endParaRPr>
          </a:p>
          <a:p>
            <a:pPr marL="342900" indent="-342900">
              <a:buFont typeface="Arial" panose="020B0604020202020204" pitchFamily="34" charset="0"/>
              <a:buChar char="•"/>
            </a:pPr>
            <a:r>
              <a:rPr lang="en-US" sz="2000" dirty="0">
                <a:solidFill>
                  <a:schemeClr val="bg1"/>
                </a:solidFill>
                <a:latin typeface="+mj-lt"/>
              </a:rPr>
              <a:t>USER aspect can be used to compare the current logged on user with column of the date model</a:t>
            </a:r>
          </a:p>
          <a:p>
            <a:endParaRPr lang="en-US" sz="2000" dirty="0">
              <a:solidFill>
                <a:schemeClr val="bg1"/>
              </a:solidFill>
              <a:latin typeface="+mj-lt"/>
            </a:endParaRPr>
          </a:p>
        </p:txBody>
      </p:sp>
      <p:sp>
        <p:nvSpPr>
          <p:cNvPr id="8" name="Oval 7"/>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cxnSp>
        <p:nvCxnSpPr>
          <p:cNvPr id="9" name="Elbow Connector 8"/>
          <p:cNvCxnSpPr>
            <a:stCxn id="8" idx="0"/>
            <a:endCxn id="6"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cxnSpLocks/>
            <a:stCxn id="8" idx="4"/>
            <a:endCxn id="7"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29555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b="1" dirty="0">
                <a:solidFill>
                  <a:schemeClr val="bg1"/>
                </a:solidFill>
                <a:latin typeface="Cooper Black" panose="0208090404030B020404" pitchFamily="18" charset="0"/>
              </a:rPr>
              <a:t>Runtime Behavior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0592" y="919753"/>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During runtime the SELECT statement for a CDS view will automatically be enhanced with the authorization filter.</a:t>
            </a:r>
          </a:p>
        </p:txBody>
      </p:sp>
      <p:sp>
        <p:nvSpPr>
          <p:cNvPr id="7" name="Oval 6"/>
          <p:cNvSpPr>
            <a:spLocks noChangeAspect="1"/>
          </p:cNvSpPr>
          <p:nvPr/>
        </p:nvSpPr>
        <p:spPr>
          <a:xfrm>
            <a:off x="3950496" y="2468571"/>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1"/>
          <p:cNvSpPr/>
          <p:nvPr/>
        </p:nvSpPr>
        <p:spPr>
          <a:xfrm>
            <a:off x="3943867" y="2477224"/>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5"/>
          <p:cNvSpPr/>
          <p:nvPr/>
        </p:nvSpPr>
        <p:spPr>
          <a:xfrm>
            <a:off x="4338263" y="4423699"/>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2"/>
          <p:cNvSpPr/>
          <p:nvPr/>
        </p:nvSpPr>
        <p:spPr>
          <a:xfrm>
            <a:off x="5913205" y="2618196"/>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37"/>
          <p:cNvSpPr/>
          <p:nvPr/>
        </p:nvSpPr>
        <p:spPr>
          <a:xfrm>
            <a:off x="4081450" y="2617819"/>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4909933" y="3443293"/>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14" name="Oval 1"/>
          <p:cNvSpPr>
            <a:spLocks noChangeAspect="1"/>
          </p:cNvSpPr>
          <p:nvPr/>
        </p:nvSpPr>
        <p:spPr>
          <a:xfrm>
            <a:off x="4951802" y="3485162"/>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156482" y="2240211"/>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p:cNvSpPr>
          <p:nvPr/>
        </p:nvSpPr>
        <p:spPr>
          <a:xfrm rot="5400000">
            <a:off x="5649113" y="3219751"/>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a:spLocks/>
          </p:cNvSpPr>
          <p:nvPr/>
        </p:nvSpPr>
        <p:spPr>
          <a:xfrm>
            <a:off x="4951802" y="2290628"/>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18" name="Rounded Rectangle 17"/>
          <p:cNvSpPr/>
          <p:nvPr/>
        </p:nvSpPr>
        <p:spPr>
          <a:xfrm>
            <a:off x="3401045"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p:cNvSpPr>
          <p:nvPr/>
        </p:nvSpPr>
        <p:spPr>
          <a:xfrm rot="9000000">
            <a:off x="4545384" y="4971727"/>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a:spLocks/>
          </p:cNvSpPr>
          <p:nvPr/>
        </p:nvSpPr>
        <p:spPr>
          <a:xfrm>
            <a:off x="3453557" y="4969882"/>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21" name="Rounded Rectangle 20"/>
          <p:cNvSpPr/>
          <p:nvPr/>
        </p:nvSpPr>
        <p:spPr>
          <a:xfrm>
            <a:off x="6919428"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rot="12600000" flipH="1">
            <a:off x="6741827" y="4996334"/>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a:spLocks/>
          </p:cNvSpPr>
          <p:nvPr/>
        </p:nvSpPr>
        <p:spPr>
          <a:xfrm>
            <a:off x="6919428" y="4969882"/>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24" name="Rounded Rectangle 23"/>
          <p:cNvSpPr>
            <a:spLocks/>
          </p:cNvSpPr>
          <p:nvPr/>
        </p:nvSpPr>
        <p:spPr>
          <a:xfrm>
            <a:off x="5295134" y="5847818"/>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25" name="Rectangle 24"/>
          <p:cNvSpPr>
            <a:spLocks/>
          </p:cNvSpPr>
          <p:nvPr/>
        </p:nvSpPr>
        <p:spPr>
          <a:xfrm rot="5400000">
            <a:off x="5753006" y="5640401"/>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744455" y="1340768"/>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chemeClr val="bg1"/>
                </a:solidFill>
                <a:latin typeface="Consolas" panose="020B0609020204030204" pitchFamily="49" charset="0"/>
                <a:ea typeface="ＭＳ Ｐゴシック" pitchFamily="34" charset="-128"/>
              </a:rPr>
              <a:t>SELECT</a:t>
            </a: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WHERE …</a:t>
            </a:r>
            <a:br>
              <a:rPr lang="en-US" sz="1600" dirty="0">
                <a:solidFill>
                  <a:schemeClr val="bg1"/>
                </a:solidFill>
                <a:latin typeface="Consolas" panose="020B0609020204030204" pitchFamily="49" charset="0"/>
                <a:ea typeface="ＭＳ Ｐゴシック" pitchFamily="34" charset="-128"/>
              </a:rPr>
            </a:br>
            <a:r>
              <a:rPr lang="en-US" sz="1600" dirty="0">
                <a:solidFill>
                  <a:schemeClr val="bg1"/>
                </a:solidFill>
                <a:latin typeface="Consolas" panose="020B0609020204030204" pitchFamily="49" charset="0"/>
                <a:ea typeface="ＭＳ Ｐゴシック" pitchFamily="34" charset="-128"/>
              </a:rPr>
              <a:t>   AND </a:t>
            </a:r>
            <a:r>
              <a:rPr lang="en-US" sz="1600" b="1" dirty="0">
                <a:solidFill>
                  <a:schemeClr val="bg1"/>
                </a:solidFill>
                <a:latin typeface="Consolas" panose="020B0609020204030204" pitchFamily="49" charset="0"/>
                <a:ea typeface="MS PGothic" panose="020B0600070205080204" pitchFamily="34" charset="-128"/>
              </a:rPr>
              <a:t>&lt;Authorization Filter Condition&gt;  </a:t>
            </a:r>
          </a:p>
        </p:txBody>
      </p:sp>
      <p:sp>
        <p:nvSpPr>
          <p:cNvPr id="27" name="TextBox 26"/>
          <p:cNvSpPr txBox="1"/>
          <p:nvPr/>
        </p:nvSpPr>
        <p:spPr>
          <a:xfrm>
            <a:off x="1272921" y="5031504"/>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Authorization Object</a:t>
            </a:r>
            <a:br>
              <a:rPr lang="en-US" sz="1600" kern="0" dirty="0">
                <a:solidFill>
                  <a:schemeClr val="bg1"/>
                </a:solidFill>
                <a:ea typeface="Arial Unicode MS" pitchFamily="34" charset="-128"/>
                <a:cs typeface="Arial Unicode MS" pitchFamily="34" charset="-128"/>
              </a:rPr>
            </a:br>
            <a:endParaRPr lang="en-US" sz="1600" kern="0" dirty="0">
              <a:solidFill>
                <a:schemeClr val="bg1"/>
              </a:solidFill>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chemeClr val="bg1"/>
                </a:solidFill>
                <a:latin typeface="Consolas" panose="020B0609020204030204" pitchFamily="49" charset="0"/>
                <a:ea typeface="MS PGothic" panose="020B0600070205080204" pitchFamily="34" charset="-128"/>
              </a:rPr>
              <a:t>  </a:t>
            </a:r>
            <a:endParaRPr lang="en-US" sz="1600" b="1" dirty="0">
              <a:solidFill>
                <a:schemeClr val="bg1"/>
              </a:solidFill>
              <a:latin typeface="Consolas" panose="020B0609020204030204" pitchFamily="49" charset="0"/>
              <a:ea typeface="MS PGothic" panose="020B0600070205080204" pitchFamily="34" charset="-128"/>
            </a:endParaRPr>
          </a:p>
        </p:txBody>
      </p:sp>
      <p:sp>
        <p:nvSpPr>
          <p:cNvPr id="28" name="Right Arrow 27"/>
          <p:cNvSpPr/>
          <p:nvPr/>
        </p:nvSpPr>
        <p:spPr bwMode="gray">
          <a:xfrm rot="16200000" flipH="1">
            <a:off x="2332301" y="5368506"/>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9" name="Right Arrow 28"/>
          <p:cNvSpPr/>
          <p:nvPr/>
        </p:nvSpPr>
        <p:spPr bwMode="gray">
          <a:xfrm rot="16200000">
            <a:off x="1997040" y="5368504"/>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25421431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Which DCL Roles are Evaluated When ?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7" name="Rectangle 6"/>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8" name="Rectangle 7"/>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9" name="Straight Arrow Connector 8"/>
          <p:cNvCxnSpPr>
            <a:stCxn id="57" idx="1"/>
            <a:endCxn id="17"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8" idx="1"/>
            <a:endCxn id="24"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6"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 name="Straight Connector 13"/>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16" name="TextBox 15"/>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17" name="Rectangle 16"/>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8" name="Straight Connector 17"/>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20" name="TextBox 19"/>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21" name="Rectangle 20"/>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24" name="TextBox 23"/>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25" name="Rectangle 24"/>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6" name="Straight Connector 25"/>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28" name="TextBox 27"/>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29" name="Straight Arrow Connector 28"/>
          <p:cNvCxnSpPr>
            <a:stCxn id="13" idx="2"/>
            <a:endCxn id="17"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2"/>
            <a:endCxn id="21"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2" name="TextBox 31"/>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3" name="TextBox 32"/>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34" name="Connector: Elbow 9"/>
          <p:cNvCxnSpPr>
            <a:stCxn id="20" idx="1"/>
            <a:endCxn id="27"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36" name="Straight Connector 35"/>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38" name="TextBox 37"/>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39" name="Rectangle 38"/>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0" name="Straight Connector 39"/>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42" name="TextBox 41"/>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43" name="Rectangle 42"/>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5" name="Straight Connector 44"/>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47" name="TextBox 46"/>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48" name="Rectangle 47"/>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9" name="Straight Connector 48"/>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51" name="TextBox 50"/>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52" name="Straight Arrow Connector 51"/>
          <p:cNvCxnSpPr>
            <a:stCxn id="37" idx="1"/>
            <a:endCxn id="15"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1" idx="1"/>
            <a:endCxn id="19"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1"/>
            <a:endCxn id="23"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1"/>
            <a:endCxn id="27"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57" name="Rectangle 56"/>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58" name="Rectangle 57"/>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59" name="Rectangle 58"/>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60" name="Rectangle 59"/>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61" name="Rectangle 60"/>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62" name="Straight Connector 61"/>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966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5" grpId="0" animBg="1"/>
      <p:bldP spid="37" grpId="0"/>
      <p:bldP spid="38" grpId="0"/>
      <p:bldP spid="39" grpId="0" animBg="1"/>
      <p:bldP spid="41" grpId="0"/>
      <p:bldP spid="42" grpId="0"/>
      <p:bldP spid="43" grpId="0" animBg="1"/>
      <p:bldP spid="46" grpId="0"/>
      <p:bldP spid="47" grpId="0"/>
      <p:bldP spid="48" grpId="0" animBg="1"/>
      <p:bldP spid="50" grpId="0"/>
      <p:bldP spid="51" grpId="0"/>
      <p:bldP spid="56" grpId="0" animBg="1"/>
      <p:bldP spid="57" grpId="0" animBg="1"/>
      <p:bldP spid="58" grpId="0" animBg="1"/>
      <p:bldP spid="59"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remium Vector | Isometric business people in a meeting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554608" y="908720"/>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solidFill>
                  <a:schemeClr val="bg1"/>
                </a:solidFill>
                <a:ea typeface="Arial Unicode MS" pitchFamily="34" charset="-128"/>
                <a:cs typeface="Arial Unicode MS" pitchFamily="34" charset="-128"/>
                <a:hlinkClick r:id="rId4"/>
              </a:rPr>
              <a:t>CDS Security with DCL. </a:t>
            </a:r>
            <a:endParaRPr lang="en-US" sz="20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182734695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Table Function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bg1"/>
                </a:solidFill>
              </a:rPr>
              <a:t>CDS Table Functions allow to use natively implemented database-functions in SAP HANA DB directly from CDS.</a:t>
            </a:r>
          </a:p>
        </p:txBody>
      </p:sp>
      <p:pic>
        <p:nvPicPr>
          <p:cNvPr id="7" name="Picture 6"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71675188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9908</TotalTime>
  <Words>865</Words>
  <Application>Microsoft Office PowerPoint</Application>
  <PresentationFormat>Custom</PresentationFormat>
  <Paragraphs>195</Paragraphs>
  <Slides>21</Slides>
  <Notes>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vt:i4>
      </vt:variant>
    </vt:vector>
  </HeadingPairs>
  <TitlesOfParts>
    <vt:vector size="40" baseType="lpstr">
      <vt:lpstr>Arial Unicode MS</vt:lpstr>
      <vt:lpstr>MS PGothic</vt:lpstr>
      <vt:lpstr>MS PGothic</vt:lpstr>
      <vt:lpstr>arial</vt:lpstr>
      <vt:lpstr>arial</vt:lpstr>
      <vt:lpstr>Arial Black</vt:lpstr>
      <vt:lpstr>Arial Bold</vt:lpstr>
      <vt:lpstr>Arial Narrow</vt:lpstr>
      <vt:lpstr>Calibri</vt:lpstr>
      <vt:lpstr>Consolas</vt:lpstr>
      <vt:lpstr>Cooper Black</vt:lpstr>
      <vt:lpstr>Courier New</vt:lpstr>
      <vt:lpstr>Open Sans</vt:lpstr>
      <vt:lpstr>Optima</vt:lpstr>
      <vt:lpstr>Patua One</vt:lpstr>
      <vt:lpstr>Segoe UI</vt:lpstr>
      <vt:lpstr>Segoe UI Bold</vt:lpstr>
      <vt:lpstr>Wingdings</vt:lpstr>
      <vt:lpstr>Office Theme</vt:lpstr>
      <vt:lpstr>ABAP on Hana s/4 Hana Training</vt:lpstr>
      <vt:lpstr>Agenda – Day 14</vt:lpstr>
      <vt:lpstr>CDS Data Control Language ( DCL )</vt:lpstr>
      <vt:lpstr>Authorizations for CDS Views</vt:lpstr>
      <vt:lpstr>Aspect</vt:lpstr>
      <vt:lpstr>Runtime Behavior  </vt:lpstr>
      <vt:lpstr>Which DCL Roles are Evaluated When ? </vt:lpstr>
      <vt:lpstr>Exercise</vt:lpstr>
      <vt:lpstr>CDS Table Function</vt:lpstr>
      <vt:lpstr>Why we need CDS Table Function </vt:lpstr>
      <vt:lpstr>Necessary part of CDS Table Function </vt:lpstr>
      <vt:lpstr>Key Feature of Table Function</vt:lpstr>
      <vt:lpstr>Embedded Analytics</vt:lpstr>
      <vt:lpstr>Query Browser </vt:lpstr>
      <vt:lpstr>Analytic List Page</vt:lpstr>
      <vt:lpstr>Overview Page ( OVP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266</cp:revision>
  <dcterms:created xsi:type="dcterms:W3CDTF">2013-09-12T13:05:01Z</dcterms:created>
  <dcterms:modified xsi:type="dcterms:W3CDTF">2021-11-11T05:16:22Z</dcterms:modified>
</cp:coreProperties>
</file>